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45D6CB-396C-4FF9-92B2-5C22F9BB9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8F8139-0723-4D77-A28A-D7C99B7FCD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C71FF5-DEE2-40B4-AB06-8DA6B848C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154161-AEEA-4BBB-BFC3-4241011CC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5F7C93-D2BC-440F-9F19-796731399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147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ECF94-0F53-4456-A0FA-13C1D3208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E6D7D0-B3E1-4814-BB3E-02B6BB0168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D8B6B9-BFF1-4849-85E7-936AB4BA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4B0B27-A31E-4784-8061-B34C7630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75C790-08A0-4FD8-AB7D-24C18A0BE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781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E4F4770-3CF9-4AE0-9E1A-259DFAA56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34D366-681A-47AD-B67C-9EFB2686E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A92E05-31AF-4B59-870B-8DDEF1C1D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E0BC8A-04B5-4AA4-B5B2-3AC577019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8E2048-D981-4C9E-8CF4-BD55DB07A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049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CB8C0D-9E4A-47D7-A051-DDB7C0472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CBA1A2-A398-4CB0-9C4A-29AF69741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2F858E-65E1-4B8E-88CB-1FB6390A1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788259-0F25-440D-9B2B-511D7D1DE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8C551A-EE6A-4E61-88F6-ECDB4F251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014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31EA26-73A4-47D2-921A-EEF8376E1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C8DF8F-9783-4B9F-8B3F-6DAB5714F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56B7C2-93C0-4F73-80D4-6AB70FD24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26B922-4668-4971-B214-2A0E0CBE6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EFBBE0-4AD8-4577-B320-7DCBB386E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999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B837AF-743B-4DFF-829D-D8B78D49E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C9C1F0-188F-45D3-92EE-4ED6D3BD1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6FBA4E-949F-41ED-9EF8-AD5E7A1C1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E02946-FEA5-499D-B567-97D5921F4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BF7315-167D-4E8D-B259-2F748FEA3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FAEA0C-9555-477C-98EF-E9CA74CC6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234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4A9F0-BF60-452C-967A-5DB786DD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948493-210F-499D-8BB4-72C3C288D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22A329-E18A-44EE-BF11-BEF496695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AE9CD60-05F6-4475-B880-47D30018A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B79556-F06A-4620-BB01-4BA4AAC1E3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4A8E00E-1A19-4454-80D7-F1F600396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0EDB69-D2D9-4333-84D2-A95AB207C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0963614-D2BF-4EDA-A331-6AFEC1AD9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523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E4DA1-C67E-4888-A7C5-E19F1D6B9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A3B639-3CBA-444A-BB6B-104AC59EF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993DC2-814B-4F5F-AF70-D432B4119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72EA19C-B1E3-46EB-AF9E-2DF80D616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409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3E40E7-5353-4D02-A87A-4BA7581E4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AB928F-31EA-4B1E-911C-AA5CEC80D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B6405A-C357-4521-9BC5-D2506B02F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02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DD9918-9A09-4386-9442-54CF1A101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05FA5B-4746-48EC-A816-E9300A1BD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487312-E197-4394-91C5-9F3E24E8DE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806B1D-347D-4919-A189-E23C8638E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71DEAE-9C4E-4241-A53E-B5DCA70DB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1160D2-9983-4F5B-A0FE-D62A1E08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547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FAF849-172B-4C87-94B8-6FE0C498E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AB8597-F2E5-4F54-917D-D1880F4053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BEA82D-5AC8-4938-BDAD-0E5B37F4D4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423D18-47FD-4088-8FF9-650E77518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7EA355-B4EB-45F0-BCE2-FBC70554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EBDC7D-0EB5-4483-B40F-EBF9B344F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79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CD4D81-E9C6-45CD-9C84-527CB44DB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3C260F-46DB-4909-A06A-BDC73B7BC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A30E8B-A8B7-4333-B5BA-CE47F1F80C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113EF-2C90-4ADC-AEF2-ABBC3EAED6C6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3241C6-D65A-4C0F-9404-CE8A0D6B69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675E2C-D63B-45ED-BACE-F8A83B8EEB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E5691-7129-4FAF-8750-67DCECDE6B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342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1B93C864-1D0B-4DB9-B45E-D83565ADB36D}"/>
              </a:ext>
            </a:extLst>
          </p:cNvPr>
          <p:cNvSpPr/>
          <p:nvPr/>
        </p:nvSpPr>
        <p:spPr>
          <a:xfrm>
            <a:off x="205190" y="5607794"/>
            <a:ext cx="11781618" cy="11362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8E79043-E0C1-4E16-92A2-A29EE80518C9}"/>
              </a:ext>
            </a:extLst>
          </p:cNvPr>
          <p:cNvGrpSpPr/>
          <p:nvPr/>
        </p:nvGrpSpPr>
        <p:grpSpPr>
          <a:xfrm>
            <a:off x="-151464" y="113938"/>
            <a:ext cx="4329181" cy="5444539"/>
            <a:chOff x="561599" y="113937"/>
            <a:chExt cx="5445924" cy="6848997"/>
          </a:xfrm>
        </p:grpSpPr>
        <p:pic>
          <p:nvPicPr>
            <p:cNvPr id="3" name="그림 2" descr="토마토, 잔디, 앉아있는, 테이블이(가) 표시된 사진&#10;&#10;자동 생성된 설명">
              <a:extLst>
                <a:ext uri="{FF2B5EF4-FFF2-40B4-BE49-F238E27FC236}">
                  <a16:creationId xmlns:a16="http://schemas.microsoft.com/office/drawing/2014/main" id="{CD206DAA-8B45-48D0-91FE-D990DB326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0255" y="113937"/>
              <a:ext cx="4548613" cy="624491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F77799-A0EF-4E04-9E90-920FCF217AD8}"/>
                </a:ext>
              </a:extLst>
            </p:cNvPr>
            <p:cNvSpPr txBox="1"/>
            <p:nvPr/>
          </p:nvSpPr>
          <p:spPr>
            <a:xfrm>
              <a:off x="561599" y="6420897"/>
              <a:ext cx="5445924" cy="5420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원본 이미지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8E2391E-9B82-43B1-BB75-FFD9DA7BB7F7}"/>
              </a:ext>
            </a:extLst>
          </p:cNvPr>
          <p:cNvGrpSpPr/>
          <p:nvPr/>
        </p:nvGrpSpPr>
        <p:grpSpPr>
          <a:xfrm>
            <a:off x="3931411" y="113938"/>
            <a:ext cx="4329180" cy="5444537"/>
            <a:chOff x="6184479" y="113937"/>
            <a:chExt cx="5445924" cy="6848997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73B4371A-6C96-48EA-84F0-260B082ED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33132" y="113937"/>
              <a:ext cx="4548612" cy="624491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0D6E71-379E-48FB-8C99-92DA4BAAF258}"/>
                </a:ext>
              </a:extLst>
            </p:cNvPr>
            <p:cNvSpPr txBox="1"/>
            <p:nvPr/>
          </p:nvSpPr>
          <p:spPr>
            <a:xfrm>
              <a:off x="6184479" y="6420896"/>
              <a:ext cx="5445924" cy="542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dirty="0">
                  <a:latin typeface="Calibri" panose="020F0502020204030204" pitchFamily="34" charset="0"/>
                  <a:ea typeface="인터파크고딕 L" panose="02000000000000000000" pitchFamily="2" charset="-127"/>
                  <a:cs typeface="Calibri" panose="020F0502020204030204" pitchFamily="34" charset="0"/>
                </a:rPr>
                <a:t>Edge</a:t>
              </a:r>
              <a:r>
                <a:rPr lang="en-US" altLang="ko-KR" sz="22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 </a:t>
              </a:r>
              <a:r>
                <a:rPr lang="ko-KR" altLang="en-US" sz="22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이미지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F58045B-22A0-4498-9101-ACCCB0F23123}"/>
              </a:ext>
            </a:extLst>
          </p:cNvPr>
          <p:cNvGrpSpPr/>
          <p:nvPr/>
        </p:nvGrpSpPr>
        <p:grpSpPr>
          <a:xfrm>
            <a:off x="8014285" y="113938"/>
            <a:ext cx="4329180" cy="5444537"/>
            <a:chOff x="6184479" y="113937"/>
            <a:chExt cx="5445924" cy="6848997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07EDC67-AC51-4758-9B22-782D74D94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33132" y="113937"/>
              <a:ext cx="4548612" cy="6244917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0CA7C03-6E7B-4572-95A3-A869CCDC9095}"/>
                </a:ext>
              </a:extLst>
            </p:cNvPr>
            <p:cNvSpPr txBox="1"/>
            <p:nvPr/>
          </p:nvSpPr>
          <p:spPr>
            <a:xfrm>
              <a:off x="6184479" y="6420896"/>
              <a:ext cx="5445924" cy="542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latin typeface="Calibri" panose="020F0502020204030204" pitchFamily="34" charset="0"/>
                  <a:ea typeface="인터파크고딕 L" panose="02000000000000000000" pitchFamily="2" charset="-127"/>
                  <a:cs typeface="Calibri" panose="020F0502020204030204" pitchFamily="34" charset="0"/>
                </a:rPr>
                <a:t>추출한 원</a:t>
              </a:r>
              <a:endPara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A207926-BED8-4923-B642-ADEB34B4F0C1}"/>
              </a:ext>
            </a:extLst>
          </p:cNvPr>
          <p:cNvSpPr txBox="1"/>
          <p:nvPr/>
        </p:nvSpPr>
        <p:spPr>
          <a:xfrm>
            <a:off x="205190" y="5733631"/>
            <a:ext cx="117816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원본 이미지에서 </a:t>
            </a:r>
            <a:r>
              <a: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Edge</a:t>
            </a:r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를 추출한 이미지를 만든다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E79B2DA-15AA-4FCB-82A2-CD323AA887BB}"/>
              </a:ext>
            </a:extLst>
          </p:cNvPr>
          <p:cNvSpPr txBox="1"/>
          <p:nvPr/>
        </p:nvSpPr>
        <p:spPr>
          <a:xfrm>
            <a:off x="205190" y="6201096"/>
            <a:ext cx="117816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원본 이미지에서 원을 추출한다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  <a:endParaRPr lang="ko-KR" altLang="en-US" sz="22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1962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10"/>
    </mc:Choice>
    <mc:Fallback xmlns="">
      <p:transition spd="slow" advTm="6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/>
      <p:bldP spid="3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1B93C864-1D0B-4DB9-B45E-D83565ADB36D}"/>
              </a:ext>
            </a:extLst>
          </p:cNvPr>
          <p:cNvSpPr/>
          <p:nvPr/>
        </p:nvSpPr>
        <p:spPr>
          <a:xfrm>
            <a:off x="205190" y="5607794"/>
            <a:ext cx="11781618" cy="11362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8E79043-E0C1-4E16-92A2-A29EE80518C9}"/>
              </a:ext>
            </a:extLst>
          </p:cNvPr>
          <p:cNvGrpSpPr/>
          <p:nvPr/>
        </p:nvGrpSpPr>
        <p:grpSpPr>
          <a:xfrm>
            <a:off x="-151464" y="113938"/>
            <a:ext cx="4329181" cy="5444539"/>
            <a:chOff x="561599" y="113937"/>
            <a:chExt cx="5445924" cy="684899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D206DAA-8B45-48D0-91FE-D990DB326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10254" y="113937"/>
              <a:ext cx="4548612" cy="624491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F77799-A0EF-4E04-9E90-920FCF217AD8}"/>
                </a:ext>
              </a:extLst>
            </p:cNvPr>
            <p:cNvSpPr txBox="1"/>
            <p:nvPr/>
          </p:nvSpPr>
          <p:spPr>
            <a:xfrm>
              <a:off x="561599" y="6420897"/>
              <a:ext cx="5445924" cy="5420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추출한 원 부분의 </a:t>
              </a:r>
              <a:r>
                <a:rPr lang="en-US" altLang="ko-KR" sz="2200" dirty="0">
                  <a:latin typeface="Calibri" panose="020F0502020204030204" pitchFamily="34" charset="0"/>
                  <a:ea typeface="인터파크고딕 L" panose="02000000000000000000" pitchFamily="2" charset="-127"/>
                  <a:cs typeface="Calibri" panose="020F0502020204030204" pitchFamily="34" charset="0"/>
                </a:rPr>
                <a:t>Edge</a:t>
              </a:r>
              <a:endPara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8E2391E-9B82-43B1-BB75-FFD9DA7BB7F7}"/>
              </a:ext>
            </a:extLst>
          </p:cNvPr>
          <p:cNvGrpSpPr/>
          <p:nvPr/>
        </p:nvGrpSpPr>
        <p:grpSpPr>
          <a:xfrm>
            <a:off x="3931411" y="113938"/>
            <a:ext cx="4329180" cy="5444537"/>
            <a:chOff x="6184479" y="113937"/>
            <a:chExt cx="5445924" cy="6848997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73B4371A-6C96-48EA-84F0-260B082ED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33132" y="113937"/>
              <a:ext cx="4548612" cy="6244917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0D6E71-379E-48FB-8C99-92DA4BAAF258}"/>
                </a:ext>
              </a:extLst>
            </p:cNvPr>
            <p:cNvSpPr txBox="1"/>
            <p:nvPr/>
          </p:nvSpPr>
          <p:spPr>
            <a:xfrm>
              <a:off x="6184479" y="6420896"/>
              <a:ext cx="5445924" cy="542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latin typeface="Calibri" panose="020F0502020204030204" pitchFamily="34" charset="0"/>
                  <a:ea typeface="인터파크고딕 L" panose="02000000000000000000" pitchFamily="2" charset="-127"/>
                  <a:cs typeface="Calibri" panose="020F0502020204030204" pitchFamily="34" charset="0"/>
                </a:rPr>
                <a:t>추출한 전체 원</a:t>
              </a:r>
              <a:endPara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F58045B-22A0-4498-9101-ACCCB0F23123}"/>
              </a:ext>
            </a:extLst>
          </p:cNvPr>
          <p:cNvGrpSpPr/>
          <p:nvPr/>
        </p:nvGrpSpPr>
        <p:grpSpPr>
          <a:xfrm>
            <a:off x="8014285" y="113938"/>
            <a:ext cx="4329180" cy="5475315"/>
            <a:chOff x="6184479" y="113937"/>
            <a:chExt cx="5445924" cy="6887714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07EDC67-AC51-4758-9B22-782D74D94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33132" y="113937"/>
              <a:ext cx="4548610" cy="6244917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0CA7C03-6E7B-4572-95A3-A869CCDC9095}"/>
                </a:ext>
              </a:extLst>
            </p:cNvPr>
            <p:cNvSpPr txBox="1"/>
            <p:nvPr/>
          </p:nvSpPr>
          <p:spPr>
            <a:xfrm>
              <a:off x="6184479" y="6420896"/>
              <a:ext cx="5445924" cy="580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latin typeface="Calibri" panose="020F0502020204030204" pitchFamily="34" charset="0"/>
                  <a:ea typeface="인터파크고딕 L" panose="02000000000000000000" pitchFamily="2" charset="-127"/>
                  <a:cs typeface="Calibri" panose="020F0502020204030204" pitchFamily="34" charset="0"/>
                </a:rPr>
                <a:t>Edge</a:t>
              </a:r>
              <a:r>
                <a:rPr lang="ko-KR" altLang="en-US" sz="24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가 </a:t>
              </a:r>
              <a:r>
                <a:rPr lang="en-US" altLang="ko-KR" sz="24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18% </a:t>
              </a:r>
              <a:r>
                <a:rPr lang="ko-KR" altLang="en-US" sz="24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이하인 원만 추출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A207926-BED8-4923-B642-ADEB34B4F0C1}"/>
              </a:ext>
            </a:extLst>
          </p:cNvPr>
          <p:cNvSpPr txBox="1"/>
          <p:nvPr/>
        </p:nvSpPr>
        <p:spPr>
          <a:xfrm>
            <a:off x="205190" y="5733631"/>
            <a:ext cx="117816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추출한 원 부분의 </a:t>
            </a:r>
            <a:r>
              <a: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Edge</a:t>
            </a:r>
            <a:r>
              <a:rPr lang="ko-KR" altLang="en-US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를 가져와서 전체 면적의 몇 </a:t>
            </a:r>
            <a:r>
              <a: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%</a:t>
            </a:r>
            <a:r>
              <a:rPr lang="ko-KR" altLang="en-US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를 차지하는지 계산한다</a:t>
            </a:r>
            <a:r>
              <a: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.</a:t>
            </a:r>
            <a:endParaRPr lang="ko-KR" altLang="en-US" sz="22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E79B2DA-15AA-4FCB-82A2-CD323AA887BB}"/>
              </a:ext>
            </a:extLst>
          </p:cNvPr>
          <p:cNvSpPr txBox="1"/>
          <p:nvPr/>
        </p:nvSpPr>
        <p:spPr>
          <a:xfrm>
            <a:off x="205190" y="6201096"/>
            <a:ext cx="117816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원본 이미지에서 감지한 모든 원을 가져오지 않고 </a:t>
            </a:r>
            <a:r>
              <a: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Edge </a:t>
            </a:r>
            <a:r>
              <a:rPr lang="ko-KR" altLang="en-US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면적이 </a:t>
            </a:r>
            <a:r>
              <a: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18%</a:t>
            </a:r>
            <a:r>
              <a:rPr lang="ko-KR" altLang="en-US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이하인 원만 가져온다</a:t>
            </a:r>
            <a:r>
              <a: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.</a:t>
            </a:r>
            <a:endParaRPr lang="ko-KR" altLang="en-US" sz="22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006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67"/>
    </mc:Choice>
    <mc:Fallback xmlns="">
      <p:transition spd="slow" advTm="9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1B93C864-1D0B-4DB9-B45E-D83565ADB36D}"/>
              </a:ext>
            </a:extLst>
          </p:cNvPr>
          <p:cNvSpPr/>
          <p:nvPr/>
        </p:nvSpPr>
        <p:spPr>
          <a:xfrm>
            <a:off x="205190" y="5607794"/>
            <a:ext cx="11781618" cy="11362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8E79043-E0C1-4E16-92A2-A29EE80518C9}"/>
              </a:ext>
            </a:extLst>
          </p:cNvPr>
          <p:cNvGrpSpPr/>
          <p:nvPr/>
        </p:nvGrpSpPr>
        <p:grpSpPr>
          <a:xfrm>
            <a:off x="-151464" y="113938"/>
            <a:ext cx="4329181" cy="5444539"/>
            <a:chOff x="561599" y="113937"/>
            <a:chExt cx="5445924" cy="684899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D206DAA-8B45-48D0-91FE-D990DB326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10254" y="113937"/>
              <a:ext cx="4548612" cy="624491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F77799-A0EF-4E04-9E90-920FCF217AD8}"/>
                </a:ext>
              </a:extLst>
            </p:cNvPr>
            <p:cNvSpPr txBox="1"/>
            <p:nvPr/>
          </p:nvSpPr>
          <p:spPr>
            <a:xfrm>
              <a:off x="561599" y="6420897"/>
              <a:ext cx="5445924" cy="5420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추출된 농작물만 가져온 이미지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8E2391E-9B82-43B1-BB75-FFD9DA7BB7F7}"/>
              </a:ext>
            </a:extLst>
          </p:cNvPr>
          <p:cNvGrpSpPr/>
          <p:nvPr/>
        </p:nvGrpSpPr>
        <p:grpSpPr>
          <a:xfrm>
            <a:off x="3931411" y="113938"/>
            <a:ext cx="4329180" cy="5444537"/>
            <a:chOff x="6184479" y="113937"/>
            <a:chExt cx="5445924" cy="6848997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73B4371A-6C96-48EA-84F0-260B082ED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33132" y="113937"/>
              <a:ext cx="4548612" cy="6244917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0D6E71-379E-48FB-8C99-92DA4BAAF258}"/>
                </a:ext>
              </a:extLst>
            </p:cNvPr>
            <p:cNvSpPr txBox="1"/>
            <p:nvPr/>
          </p:nvSpPr>
          <p:spPr>
            <a:xfrm>
              <a:off x="6184479" y="6420896"/>
              <a:ext cx="5445924" cy="542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latin typeface="Calibri" panose="020F0502020204030204" pitchFamily="34" charset="0"/>
                  <a:ea typeface="인터파크고딕 L" panose="02000000000000000000" pitchFamily="2" charset="-127"/>
                  <a:cs typeface="Calibri" panose="020F0502020204030204" pitchFamily="34" charset="0"/>
                </a:rPr>
                <a:t>화이트밸런스 처리한 </a:t>
              </a:r>
              <a:r>
                <a:rPr lang="ko-KR" altLang="en-US" sz="22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이미지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F58045B-22A0-4498-9101-ACCCB0F23123}"/>
              </a:ext>
            </a:extLst>
          </p:cNvPr>
          <p:cNvGrpSpPr/>
          <p:nvPr/>
        </p:nvGrpSpPr>
        <p:grpSpPr>
          <a:xfrm>
            <a:off x="8014285" y="113938"/>
            <a:ext cx="4329180" cy="5444537"/>
            <a:chOff x="6184479" y="113937"/>
            <a:chExt cx="5445924" cy="6848997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07EDC67-AC51-4758-9B22-782D74D94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33132" y="113937"/>
              <a:ext cx="4548610" cy="6244917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0CA7C03-6E7B-4572-95A3-A869CCDC9095}"/>
                </a:ext>
              </a:extLst>
            </p:cNvPr>
            <p:cNvSpPr txBox="1"/>
            <p:nvPr/>
          </p:nvSpPr>
          <p:spPr>
            <a:xfrm>
              <a:off x="6184479" y="6420896"/>
              <a:ext cx="5445924" cy="542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latin typeface="Calibri" panose="020F0502020204030204" pitchFamily="34" charset="0"/>
                  <a:ea typeface="인터파크고딕 L" panose="02000000000000000000" pitchFamily="2" charset="-127"/>
                  <a:cs typeface="Calibri" panose="020F0502020204030204" pitchFamily="34" charset="0"/>
                </a:rPr>
                <a:t>빛이 반사된 부분을 가져온 이미지</a:t>
              </a:r>
              <a:endPara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A207926-BED8-4923-B642-ADEB34B4F0C1}"/>
              </a:ext>
            </a:extLst>
          </p:cNvPr>
          <p:cNvSpPr txBox="1"/>
          <p:nvPr/>
        </p:nvSpPr>
        <p:spPr>
          <a:xfrm>
            <a:off x="205190" y="5599407"/>
            <a:ext cx="117816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추출된 농작물의 영상만 가져오고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</a:t>
            </a:r>
          </a:p>
          <a:p>
            <a:pPr algn="ctr"/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빛에 따라 달라지는 색온도를 맞추기 위해서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 </a:t>
            </a:r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화이트밸런스 처리를 하고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, </a:t>
            </a:r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전체 면적을 구한다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  <a:endParaRPr lang="ko-KR" altLang="en-US" sz="22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E79B2DA-15AA-4FCB-82A2-CD323AA887BB}"/>
              </a:ext>
            </a:extLst>
          </p:cNvPr>
          <p:cNvSpPr txBox="1"/>
          <p:nvPr/>
        </p:nvSpPr>
        <p:spPr>
          <a:xfrm>
            <a:off x="129689" y="6337325"/>
            <a:ext cx="117816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원본 이미지에서 빛이 반사된 부분만 추출해서 면적을 구한다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  <a:endParaRPr lang="ko-KR" altLang="en-US" sz="22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5394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18"/>
    </mc:Choice>
    <mc:Fallback xmlns="">
      <p:transition spd="slow" advTm="9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/>
      <p:bldP spid="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1B93C864-1D0B-4DB9-B45E-D83565ADB36D}"/>
              </a:ext>
            </a:extLst>
          </p:cNvPr>
          <p:cNvSpPr/>
          <p:nvPr/>
        </p:nvSpPr>
        <p:spPr>
          <a:xfrm>
            <a:off x="205190" y="5607794"/>
            <a:ext cx="11781618" cy="11362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8E79043-E0C1-4E16-92A2-A29EE80518C9}"/>
              </a:ext>
            </a:extLst>
          </p:cNvPr>
          <p:cNvGrpSpPr/>
          <p:nvPr/>
        </p:nvGrpSpPr>
        <p:grpSpPr>
          <a:xfrm>
            <a:off x="674502" y="113938"/>
            <a:ext cx="4329181" cy="5444539"/>
            <a:chOff x="561599" y="113937"/>
            <a:chExt cx="5445924" cy="684899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D206DAA-8B45-48D0-91FE-D990DB326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10254" y="113937"/>
              <a:ext cx="4548612" cy="624491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F77799-A0EF-4E04-9E90-920FCF217AD8}"/>
                </a:ext>
              </a:extLst>
            </p:cNvPr>
            <p:cNvSpPr txBox="1"/>
            <p:nvPr/>
          </p:nvSpPr>
          <p:spPr>
            <a:xfrm>
              <a:off x="561599" y="6420897"/>
              <a:ext cx="5445924" cy="5420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완숙도가 </a:t>
              </a:r>
              <a:r>
                <a:rPr lang="en-US" altLang="ko-KR" sz="22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70% </a:t>
              </a:r>
              <a:r>
                <a:rPr lang="ko-KR" altLang="en-US" sz="2200" dirty="0">
                  <a:latin typeface="인터파크고딕 L" panose="02000000000000000000" pitchFamily="2" charset="-127"/>
                  <a:ea typeface="인터파크고딕 L" panose="02000000000000000000" pitchFamily="2" charset="-127"/>
                </a:rPr>
                <a:t>이상인 색을 추출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8E2391E-9B82-43B1-BB75-FFD9DA7BB7F7}"/>
              </a:ext>
            </a:extLst>
          </p:cNvPr>
          <p:cNvGrpSpPr/>
          <p:nvPr/>
        </p:nvGrpSpPr>
        <p:grpSpPr>
          <a:xfrm>
            <a:off x="5114029" y="1597257"/>
            <a:ext cx="6403470" cy="2477900"/>
            <a:chOff x="6633132" y="2762651"/>
            <a:chExt cx="8055293" cy="3117092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73B4371A-6C96-48EA-84F0-260B082ED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33132" y="2762651"/>
              <a:ext cx="8055293" cy="190004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0D6E71-379E-48FB-8C99-92DA4BAAF258}"/>
                </a:ext>
              </a:extLst>
            </p:cNvPr>
            <p:cNvSpPr txBox="1"/>
            <p:nvPr/>
          </p:nvSpPr>
          <p:spPr>
            <a:xfrm>
              <a:off x="7937815" y="4911819"/>
              <a:ext cx="5445924" cy="967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200" dirty="0">
                  <a:latin typeface="Calibri" panose="020F0502020204030204" pitchFamily="34" charset="0"/>
                  <a:ea typeface="인터파크고딕 L" panose="02000000000000000000" pitchFamily="2" charset="-127"/>
                  <a:cs typeface="Calibri" panose="020F0502020204030204" pitchFamily="34" charset="0"/>
                </a:rPr>
                <a:t>수확 가능 비율</a:t>
              </a:r>
              <a:endPara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endParaRPr>
            </a:p>
            <a:p>
              <a:pPr algn="ctr"/>
              <a:r>
                <a:rPr lang="en-US" altLang="ko-KR" sz="2200" dirty="0">
                  <a:latin typeface="Calibri" panose="020F0502020204030204" pitchFamily="34" charset="0"/>
                  <a:ea typeface="인터파크고딕 L" panose="02000000000000000000" pitchFamily="2" charset="-127"/>
                  <a:cs typeface="Calibri" panose="020F0502020204030204" pitchFamily="34" charset="0"/>
                </a:rPr>
                <a:t>19.13015975391943 %</a:t>
              </a:r>
              <a:endPara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A207926-BED8-4923-B642-ADEB34B4F0C1}"/>
              </a:ext>
            </a:extLst>
          </p:cNvPr>
          <p:cNvSpPr txBox="1"/>
          <p:nvPr/>
        </p:nvSpPr>
        <p:spPr>
          <a:xfrm>
            <a:off x="205190" y="5599156"/>
            <a:ext cx="117816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원본 이미지에서 </a:t>
            </a:r>
            <a:r>
              <a:rPr lang="ko-KR" altLang="en-US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완숙도가 </a:t>
            </a:r>
            <a:r>
              <a: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70% </a:t>
            </a:r>
            <a:r>
              <a:rPr lang="ko-KR" altLang="en-US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이상인 색만 추출하고 면적을 구한다</a:t>
            </a:r>
            <a:r>
              <a:rPr lang="en-US" altLang="ko-KR" sz="2200" dirty="0">
                <a:latin typeface="Calibri" panose="020F0502020204030204" pitchFamily="34" charset="0"/>
                <a:ea typeface="인터파크고딕 L" panose="02000000000000000000" pitchFamily="2" charset="-127"/>
                <a:cs typeface="Calibri" panose="020F0502020204030204" pitchFamily="34" charset="0"/>
              </a:rPr>
              <a:t>.</a:t>
            </a:r>
            <a:endParaRPr lang="ko-KR" altLang="en-US" sz="22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E79B2DA-15AA-4FCB-82A2-CD323AA887BB}"/>
              </a:ext>
            </a:extLst>
          </p:cNvPr>
          <p:cNvSpPr txBox="1"/>
          <p:nvPr/>
        </p:nvSpPr>
        <p:spPr>
          <a:xfrm>
            <a:off x="205190" y="6003866"/>
            <a:ext cx="117816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(</a:t>
            </a:r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완숙도 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70% </a:t>
            </a:r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이상인 색 면적 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/ (</a:t>
            </a:r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이미지 전체 면적 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– </a:t>
            </a:r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빛이 반사된 부분 면적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)) * 100 </a:t>
            </a:r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이라는</a:t>
            </a:r>
            <a:endParaRPr lang="en-US" altLang="ko-KR" sz="22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  <a:p>
            <a:pPr algn="ctr"/>
            <a:r>
              <a:rPr lang="ko-KR" altLang="en-US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공식을 통해 수확 가능 비율을 구한다</a:t>
            </a:r>
            <a:r>
              <a:rPr lang="en-US" altLang="ko-KR" sz="2200" dirty="0">
                <a:latin typeface="인터파크고딕 L" panose="02000000000000000000" pitchFamily="2" charset="-127"/>
                <a:ea typeface="인터파크고딕 L" panose="02000000000000000000" pitchFamily="2" charset="-127"/>
              </a:rPr>
              <a:t>.</a:t>
            </a:r>
            <a:endParaRPr lang="ko-KR" altLang="en-US" sz="2200" dirty="0">
              <a:latin typeface="인터파크고딕 L" panose="02000000000000000000" pitchFamily="2" charset="-127"/>
              <a:ea typeface="인터파크고딕 L" panose="02000000000000000000" pitchFamily="2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12146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17"/>
    </mc:Choice>
    <mc:Fallback xmlns="">
      <p:transition spd="slow" advTm="10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/>
      <p:bldP spid="3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8|0.9|0.9|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9|1|1|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7|0.8|0.8|3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7|0.9|4.7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151</Words>
  <Application>Microsoft Office PowerPoint</Application>
  <PresentationFormat>와이드스크린</PresentationFormat>
  <Paragraphs>22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인터파크고딕 L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Im Yena</dc:creator>
  <cp:lastModifiedBy>Im Yena</cp:lastModifiedBy>
  <cp:revision>3</cp:revision>
  <dcterms:created xsi:type="dcterms:W3CDTF">2020-10-26T08:36:17Z</dcterms:created>
  <dcterms:modified xsi:type="dcterms:W3CDTF">2020-10-26T16:20:21Z</dcterms:modified>
</cp:coreProperties>
</file>

<file path=docProps/thumbnail.jpeg>
</file>